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306" r:id="rId2"/>
    <p:sldId id="257" r:id="rId3"/>
    <p:sldId id="320" r:id="rId4"/>
    <p:sldId id="258" r:id="rId5"/>
    <p:sldId id="259" r:id="rId6"/>
    <p:sldId id="262" r:id="rId7"/>
    <p:sldId id="302" r:id="rId8"/>
    <p:sldId id="277" r:id="rId9"/>
    <p:sldId id="322" r:id="rId10"/>
    <p:sldId id="321" r:id="rId11"/>
    <p:sldId id="323" r:id="rId12"/>
    <p:sldId id="329" r:id="rId13"/>
    <p:sldId id="324" r:id="rId14"/>
    <p:sldId id="342" r:id="rId15"/>
    <p:sldId id="299" r:id="rId16"/>
    <p:sldId id="330" r:id="rId17"/>
    <p:sldId id="278" r:id="rId18"/>
    <p:sldId id="288" r:id="rId19"/>
    <p:sldId id="331" r:id="rId20"/>
    <p:sldId id="338" r:id="rId21"/>
    <p:sldId id="339" r:id="rId22"/>
    <p:sldId id="340" r:id="rId23"/>
    <p:sldId id="341" r:id="rId24"/>
    <p:sldId id="311" r:id="rId25"/>
    <p:sldId id="334" r:id="rId26"/>
    <p:sldId id="335" r:id="rId27"/>
    <p:sldId id="336" r:id="rId28"/>
    <p:sldId id="316" r:id="rId29"/>
    <p:sldId id="333" r:id="rId30"/>
    <p:sldId id="292" r:id="rId31"/>
    <p:sldId id="332" r:id="rId32"/>
    <p:sldId id="325" r:id="rId33"/>
    <p:sldId id="328" r:id="rId34"/>
    <p:sldId id="326" r:id="rId35"/>
    <p:sldId id="337" r:id="rId36"/>
    <p:sldId id="293" r:id="rId37"/>
    <p:sldId id="327" r:id="rId38"/>
    <p:sldId id="319" r:id="rId39"/>
  </p:sldIdLst>
  <p:sldSz cx="12192000" cy="6858000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4" autoAdjust="0"/>
    <p:restoredTop sz="66451" autoAdjust="0"/>
  </p:normalViewPr>
  <p:slideViewPr>
    <p:cSldViewPr>
      <p:cViewPr varScale="1">
        <p:scale>
          <a:sx n="111" d="100"/>
          <a:sy n="111" d="100"/>
        </p:scale>
        <p:origin x="174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184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250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8B756CD-5405-4219-A2D1-DF4FB3D509DE}" type="datetimeFigureOut">
              <a:rPr lang="da-DK"/>
              <a:pPr>
                <a:defRPr/>
              </a:pPr>
              <a:t>26-08-2016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noProof="0"/>
              <a:t>Klik for at redigere i master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A5943EE-D863-498C-B565-B0A9E44448A0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42670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943EE-D863-498C-B565-B0A9E44448A0}" type="slidenum">
              <a:rPr lang="da-DK" smtClean="0"/>
              <a:pPr>
                <a:defRPr/>
              </a:pPr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6645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Her er en vandscooter på en bådhejs inden for vildtreservatet.</a:t>
            </a:r>
          </a:p>
          <a:p>
            <a:r>
              <a:rPr lang="da-DK" dirty="0"/>
              <a:t>Ulovlig bådebro. For lang.</a:t>
            </a:r>
          </a:p>
          <a:p>
            <a:r>
              <a:rPr lang="da-DK" dirty="0"/>
              <a:t>Ulovlig bådehejs. Ingen tilladelse</a:t>
            </a:r>
            <a:r>
              <a:rPr lang="da-DK" baseline="0" dirty="0"/>
              <a:t> til at opføre den.</a:t>
            </a:r>
          </a:p>
          <a:p>
            <a:r>
              <a:rPr lang="da-DK" baseline="0" dirty="0"/>
              <a:t>Ulovligt at sejle med vandscooter i vildtreservatet.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943EE-D863-498C-B565-B0A9E44448A0}" type="slidenum">
              <a:rPr lang="da-DK" smtClean="0"/>
              <a:pPr>
                <a:defRPr/>
              </a:pPr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070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Ingen sejlads med vandscooter i Fredericia Vildreservat. Problemet er så, at der er ganske</a:t>
            </a:r>
            <a:r>
              <a:rPr lang="da-DK" baseline="0" dirty="0"/>
              <a:t> mange, der overtræder det. Hvem er myndighed? Det er politiet; men der er ikke mange patruljebåde i vores område.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943EE-D863-498C-B565-B0A9E44448A0}" type="slidenum">
              <a:rPr lang="da-DK" smtClean="0"/>
              <a:pPr>
                <a:defRPr/>
              </a:pPr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8202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a-DK" dirty="0"/>
              <a:t>Vi er stadig ikke helt tilfredse med graden af overholdelse af driftsplanen for Treldeskovene.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Positivt, at der sker noget, stop for dræning og beskyttelse af gamle træer.</a:t>
            </a:r>
          </a:p>
          <a:p>
            <a:pPr>
              <a:spcBef>
                <a:spcPct val="0"/>
              </a:spcBef>
            </a:pPr>
            <a:r>
              <a:rPr lang="da-DK" dirty="0"/>
              <a:t>Stadig opvækst af</a:t>
            </a:r>
            <a:r>
              <a:rPr lang="da-DK" baseline="0" dirty="0"/>
              <a:t> uønskede træer.</a:t>
            </a:r>
          </a:p>
          <a:p>
            <a:pPr>
              <a:spcBef>
                <a:spcPct val="0"/>
              </a:spcBef>
            </a:pPr>
            <a:r>
              <a:rPr lang="da-DK" baseline="0" dirty="0"/>
              <a:t>Stadig nåletræer, der skal fjernes.</a:t>
            </a:r>
          </a:p>
          <a:p>
            <a:pPr>
              <a:spcBef>
                <a:spcPct val="0"/>
              </a:spcBef>
            </a:pPr>
            <a:endParaRPr lang="da-DK" baseline="0" dirty="0"/>
          </a:p>
          <a:p>
            <a:pPr>
              <a:spcBef>
                <a:spcPct val="0"/>
              </a:spcBef>
            </a:pPr>
            <a:r>
              <a:rPr lang="da-DK" baseline="0" dirty="0"/>
              <a:t>Vi arbejder på i samarbejde med kommunen af udvælge de blivende træer og særlige træer, der skal stå til evig tid og henfald. Ideen er at </a:t>
            </a:r>
            <a:r>
              <a:rPr lang="da-DK" baseline="0" dirty="0" err="1"/>
              <a:t>geotagge</a:t>
            </a:r>
            <a:r>
              <a:rPr lang="da-DK" baseline="0" dirty="0"/>
              <a:t> dem og sætte dem på et interaktivt kort.</a:t>
            </a:r>
            <a:endParaRPr lang="da-DK" dirty="0"/>
          </a:p>
        </p:txBody>
      </p:sp>
      <p:sp>
        <p:nvSpPr>
          <p:cNvPr id="38916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BA2AE4-EF9D-4F87-BF01-11E3B36542F8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181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a-DK" dirty="0"/>
              <a:t>Sti langs kanalen fra Egeskovvej til Rands Fjord.</a:t>
            </a:r>
          </a:p>
          <a:p>
            <a:pPr>
              <a:spcBef>
                <a:spcPct val="0"/>
              </a:spcBef>
            </a:pPr>
            <a:r>
              <a:rPr lang="da-DK" dirty="0"/>
              <a:t>Stien har nu været der et år. Rørhøgene er væk. Rørdrummen har vi ikke hørt. Vade- og svømmefugle flyver væk, når folk og hunde passerer langs</a:t>
            </a:r>
            <a:r>
              <a:rPr lang="da-DK" baseline="0" dirty="0"/>
              <a:t> stien. Når rørskoven er vokset op, er der yderst dårligt udsyn. Stien er periodisk vanskelig at gå på p.gr.af opvækst af pil.</a:t>
            </a:r>
            <a:endParaRPr lang="da-DK" dirty="0"/>
          </a:p>
        </p:txBody>
      </p:sp>
      <p:sp>
        <p:nvSpPr>
          <p:cNvPr id="49156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CEAD85-2476-4D83-A13F-B36CF958D862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7762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a-DK" dirty="0"/>
          </a:p>
        </p:txBody>
      </p:sp>
      <p:sp>
        <p:nvSpPr>
          <p:cNvPr id="49156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CEAD85-2476-4D83-A13F-B36CF958D862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0666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Stor ros til Fredericia Kommune for det storstilede paddeprojekt.</a:t>
            </a:r>
          </a:p>
          <a:p>
            <a:r>
              <a:rPr lang="da-DK" dirty="0"/>
              <a:t>Kommunen startede sidste år med at udgrave damme til padderne; det blev til 7 på Trelde Næs. I år var der frem til slutningen af oktober udgravet yderligere 20 nye damme, og efter planen kommer der 14 mere i år. Dertil kommer nogle damme, der er oprenset. </a:t>
            </a:r>
          </a:p>
          <a:p>
            <a:r>
              <a:rPr lang="da-DK" dirty="0"/>
              <a:t>I alt over</a:t>
            </a:r>
            <a:r>
              <a:rPr lang="da-DK" baseline="0" dirty="0"/>
              <a:t> 40 damme.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943EE-D863-498C-B565-B0A9E44448A0}" type="slidenum">
              <a:rPr lang="da-DK" smtClean="0"/>
              <a:pPr>
                <a:defRPr/>
              </a:pPr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7066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Endnu</a:t>
            </a:r>
            <a:r>
              <a:rPr lang="da-DK" baseline="0" dirty="0"/>
              <a:t> et vandløb, der er blevet ‘ørred-venligt’. Sten og slyngninger. Gydegrus lagt ud.</a:t>
            </a:r>
          </a:p>
          <a:p>
            <a:r>
              <a:rPr lang="da-DK" baseline="0" dirty="0"/>
              <a:t>Og snart går kommunen i gang med Skovbæk Mølle – et omløb og en faunapassage.</a:t>
            </a:r>
          </a:p>
          <a:p>
            <a:endParaRPr lang="da-DK" baseline="0" dirty="0"/>
          </a:p>
          <a:p>
            <a:r>
              <a:rPr lang="da-DK" baseline="0" dirty="0"/>
              <a:t>Indsatsen giver bonus. Vi har odder i kommunen. Og havørreder får bedre gydeforhold. Rigtigt positivt.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943EE-D863-498C-B565-B0A9E44448A0}" type="slidenum">
              <a:rPr lang="da-DK" smtClean="0"/>
              <a:pPr>
                <a:defRPr/>
              </a:pPr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262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En hvilende eller sovende fredning træder først i kraft,</a:t>
            </a:r>
            <a:r>
              <a:rPr lang="da-DK" baseline="0" dirty="0"/>
              <a:t> hvis forsvaret forlader dele eller hele området. Forsvaret plejer området fint, så vi ønsker forsvaret som fortsat bruger og plejer af området.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943EE-D863-498C-B565-B0A9E44448A0}" type="slidenum">
              <a:rPr lang="da-DK" smtClean="0"/>
              <a:pPr>
                <a:defRPr/>
              </a:pPr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77603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Men byrådet hævder, at området er tilstrækkeligt beskyttet af de nuværende love, bekendtgørelser og regler.</a:t>
            </a:r>
          </a:p>
          <a:p>
            <a:r>
              <a:rPr lang="da-DK" dirty="0"/>
              <a:t>Her er vi slet ikke enige.</a:t>
            </a:r>
          </a:p>
          <a:p>
            <a:r>
              <a:rPr lang="da-DK" dirty="0"/>
              <a:t>Medlemmer</a:t>
            </a:r>
            <a:r>
              <a:rPr lang="da-DK" baseline="0" dirty="0"/>
              <a:t> af byrådet har fremført, at fredning af øvelsesområder har ført til nedlæggelse af kaserner.</a:t>
            </a:r>
          </a:p>
          <a:p>
            <a:r>
              <a:rPr lang="da-DK" baseline="0" dirty="0"/>
              <a:t>Det er faktuelt usandt.</a:t>
            </a:r>
          </a:p>
          <a:p>
            <a:r>
              <a:rPr lang="da-DK" baseline="0" dirty="0"/>
              <a:t>Vi mener, at en fredning er den bedste sikring for at bevare forsvaret i området. Hvis forsvaret forlader området og fredningen træder i kraft, får forsvaret INGEN erstatning.</a:t>
            </a:r>
          </a:p>
          <a:p>
            <a:r>
              <a:rPr lang="da-DK" baseline="0" dirty="0"/>
              <a:t>Vi har læst i notaterne til fredningens behandling i udvalget for Miljø og energi, at flugtskydebanen ved en fredning skal have en anden placering. Dette er IKKE korrekt. I forslaget til fredning er tydeligt redegjort for, at de civile aktiviteter der p.t. foregår i området skal fortsætte. Fx hundetræning, flugtskydning mv.</a:t>
            </a:r>
          </a:p>
          <a:p>
            <a:r>
              <a:rPr lang="da-DK" baseline="0" dirty="0"/>
              <a:t>De militære skydebaner skal fjernes, hvis forsvaret forlader området.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943EE-D863-498C-B565-B0A9E44448A0}" type="slidenum">
              <a:rPr lang="da-DK" smtClean="0"/>
              <a:pPr>
                <a:defRPr/>
              </a:pPr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1726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Kolding, Fredericia, Vejle og Middelfart kommuner arbejder sammen om</a:t>
            </a:r>
            <a:r>
              <a:rPr lang="da-DK" baseline="0" dirty="0"/>
              <a:t> at oprette Naturpark Lillebælt.</a:t>
            </a:r>
          </a:p>
          <a:p>
            <a:r>
              <a:rPr lang="da-DK" baseline="0" dirty="0"/>
              <a:t>(og Hyby Fælled indgår i Naturpark Lillebælt – så hvorfor ingen fredning?)</a:t>
            </a:r>
          </a:p>
          <a:p>
            <a:r>
              <a:rPr lang="da-DK" baseline="0" dirty="0"/>
              <a:t>Vi går ind for Nationalpark Lillebælt.</a:t>
            </a:r>
          </a:p>
          <a:p>
            <a:r>
              <a:rPr lang="da-DK" baseline="0" dirty="0"/>
              <a:t>Samt zonering af området.</a:t>
            </a:r>
          </a:p>
          <a:p>
            <a:r>
              <a:rPr lang="da-DK" baseline="0" dirty="0"/>
              <a:t>En Plads til badning, fiskeri, motion og aktiviteter</a:t>
            </a:r>
          </a:p>
          <a:p>
            <a:r>
              <a:rPr lang="da-DK" baseline="0" dirty="0"/>
              <a:t>En Plads til at nyde naturen i fred og ro</a:t>
            </a:r>
          </a:p>
          <a:p>
            <a:r>
              <a:rPr lang="da-DK" baseline="0" dirty="0"/>
              <a:t>En plads til naturen selv.</a:t>
            </a:r>
          </a:p>
          <a:p>
            <a:r>
              <a:rPr lang="da-DK" baseline="0" dirty="0"/>
              <a:t>Det gøres ved at prioritere de forskellige områder og deres udnyttelse.</a:t>
            </a:r>
          </a:p>
          <a:p>
            <a:r>
              <a:rPr lang="da-DK" baseline="0" dirty="0"/>
              <a:t>Vi kan ikke have områder, hvor fiskene kan gyde og vokse op, som samtidig udsættes for bundtrawl</a:t>
            </a:r>
          </a:p>
          <a:p>
            <a:r>
              <a:rPr lang="da-DK" baseline="0" dirty="0"/>
              <a:t>Vi kan ikke have tusinder af edderfugle og samtidig tillade muslingeskrab</a:t>
            </a:r>
          </a:p>
          <a:p>
            <a:r>
              <a:rPr lang="da-DK" baseline="0" dirty="0"/>
              <a:t>Vi kan ikke have vandski og vandscootere og samtidig have yngleområder for sæler og marsvin</a:t>
            </a:r>
          </a:p>
          <a:p>
            <a:r>
              <a:rPr lang="da-DK" baseline="0" dirty="0"/>
              <a:t>Altså en opdeling af områder i zoner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943EE-D863-498C-B565-B0A9E44448A0}" type="slidenum">
              <a:rPr lang="da-DK" smtClean="0"/>
              <a:pPr>
                <a:defRPr/>
              </a:pPr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3748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a-DK" dirty="0"/>
              <a:t>Vi har udsendt 13 nyhedsbreve siden sidste årsmøde, og de bliver modtaget af over 700 abonnenter – hvoraf selvfølgelig en del ikke er medlemmer.</a:t>
            </a:r>
          </a:p>
          <a:p>
            <a:pPr>
              <a:spcBef>
                <a:spcPct val="0"/>
              </a:spcBef>
            </a:pPr>
            <a:r>
              <a:rPr lang="da-DK" dirty="0"/>
              <a:t>Det er rigtigt</a:t>
            </a:r>
            <a:r>
              <a:rPr lang="da-DK" baseline="0" dirty="0"/>
              <a:t> positivt</a:t>
            </a:r>
            <a:r>
              <a:rPr lang="da-DK" dirty="0"/>
              <a:t>.</a:t>
            </a:r>
          </a:p>
          <a:p>
            <a:pPr>
              <a:spcBef>
                <a:spcPct val="0"/>
              </a:spcBef>
            </a:pPr>
            <a:r>
              <a:rPr lang="da-DK" dirty="0"/>
              <a:t>Skulle der være nogen her, der ikke modtager nyhedsbrevet, så bed lige om en tilmelding inden I går hjem.</a:t>
            </a:r>
          </a:p>
          <a:p>
            <a:pPr>
              <a:spcBef>
                <a:spcPct val="0"/>
              </a:spcBef>
            </a:pPr>
            <a:r>
              <a:rPr lang="da-DK" dirty="0"/>
              <a:t>Yderligere er vi på </a:t>
            </a:r>
            <a:r>
              <a:rPr lang="da-DK" dirty="0" err="1"/>
              <a:t>facebook</a:t>
            </a:r>
            <a:r>
              <a:rPr lang="da-DK" dirty="0"/>
              <a:t>, hvor sm</a:t>
            </a:r>
            <a:r>
              <a:rPr lang="da-DK" baseline="0" dirty="0"/>
              <a:t>å indslag, billeder og aktuelle nyheder bliver formidlet. På Facebook kommer der ugentligt eller oftere indslag.</a:t>
            </a:r>
            <a:endParaRPr lang="da-DK" dirty="0"/>
          </a:p>
        </p:txBody>
      </p:sp>
      <p:sp>
        <p:nvSpPr>
          <p:cNvPr id="33796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5F1FF2-1398-4CA3-A0D1-FABB63DC88CF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82217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Kolding, Fredericia, Vejle og Middelfart kommuner arbejder sammen om</a:t>
            </a:r>
            <a:r>
              <a:rPr lang="da-DK" baseline="0" dirty="0"/>
              <a:t> at oprette Naturpark Lillebælt.</a:t>
            </a:r>
          </a:p>
          <a:p>
            <a:r>
              <a:rPr lang="da-DK" baseline="0" dirty="0"/>
              <a:t>(og Hyby Fælled indgår i Naturpark Lillebælt – så hvorfor ingen fredning?)</a:t>
            </a:r>
          </a:p>
          <a:p>
            <a:r>
              <a:rPr lang="da-DK" baseline="0" dirty="0"/>
              <a:t>Vi går ind for Nationalpark Lillebælt.</a:t>
            </a:r>
          </a:p>
          <a:p>
            <a:r>
              <a:rPr lang="da-DK" baseline="0" dirty="0"/>
              <a:t>Samt zonering af området.</a:t>
            </a:r>
          </a:p>
          <a:p>
            <a:r>
              <a:rPr lang="da-DK" baseline="0" dirty="0"/>
              <a:t>En Plads til badning, fiskeri, motion og aktiviteter</a:t>
            </a:r>
          </a:p>
          <a:p>
            <a:r>
              <a:rPr lang="da-DK" baseline="0" dirty="0"/>
              <a:t>En Plads til at nyde naturen i fred og ro</a:t>
            </a:r>
          </a:p>
          <a:p>
            <a:r>
              <a:rPr lang="da-DK" baseline="0" dirty="0"/>
              <a:t>En plads til naturen selv.</a:t>
            </a:r>
          </a:p>
          <a:p>
            <a:r>
              <a:rPr lang="da-DK" baseline="0" dirty="0"/>
              <a:t>Det gøres ved at prioritere de forskellige områder og deres udnyttelse.</a:t>
            </a:r>
          </a:p>
          <a:p>
            <a:r>
              <a:rPr lang="da-DK" baseline="0" dirty="0"/>
              <a:t>Vi kan ikke have områder, hvor fiskene kan gyde og vokse op, som samtidig udsættes for bundtrawl</a:t>
            </a:r>
          </a:p>
          <a:p>
            <a:r>
              <a:rPr lang="da-DK" baseline="0" dirty="0"/>
              <a:t>Vi kan ikke have tusinder af edderfugle og samtidig tillade muslingeskrab</a:t>
            </a:r>
          </a:p>
          <a:p>
            <a:r>
              <a:rPr lang="da-DK" baseline="0" dirty="0"/>
              <a:t>Vi kan ikke have vandski og vandscootere og samtidig have yngleområder for sæler og marsvin</a:t>
            </a:r>
          </a:p>
          <a:p>
            <a:r>
              <a:rPr lang="da-DK" baseline="0" dirty="0"/>
              <a:t>Altså en opdeling af områder i zoner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943EE-D863-498C-B565-B0A9E44448A0}" type="slidenum">
              <a:rPr lang="da-DK" smtClean="0"/>
              <a:pPr>
                <a:defRPr/>
              </a:pPr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7665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a-DK" dirty="0"/>
              <a:t>Læserbreve og Artikler – Fredericia Dagblad, Lokalavisen</a:t>
            </a:r>
            <a:r>
              <a:rPr lang="da-DK" baseline="0" dirty="0"/>
              <a:t> – Naturen i Fredericia</a:t>
            </a:r>
            <a:endParaRPr lang="da-DK" dirty="0"/>
          </a:p>
          <a:p>
            <a:pPr>
              <a:spcBef>
                <a:spcPct val="0"/>
              </a:spcBef>
            </a:pPr>
            <a:r>
              <a:rPr lang="da-DK" dirty="0"/>
              <a:t>Det er gået rigtigt godt med at få optaget læserbreve om for os aktuelle emner i Fredericia Dagblad og</a:t>
            </a:r>
            <a:r>
              <a:rPr lang="da-DK" baseline="0" dirty="0"/>
              <a:t> </a:t>
            </a:r>
            <a:r>
              <a:rPr lang="da-DK" dirty="0"/>
              <a:t>P4 – P4/Trekanten har henvendte sig adskillige gange omkring forskellige</a:t>
            </a:r>
            <a:r>
              <a:rPr lang="da-DK" baseline="0" dirty="0"/>
              <a:t> sager.</a:t>
            </a:r>
            <a:endParaRPr lang="da-DK" dirty="0"/>
          </a:p>
          <a:p>
            <a:pPr>
              <a:spcBef>
                <a:spcPct val="0"/>
              </a:spcBef>
            </a:pPr>
            <a:r>
              <a:rPr lang="da-DK" dirty="0"/>
              <a:t>Nyhedsbrevet har jeg tidligere omtalt. Det får vi den del positive tilbagemeldinger på.</a:t>
            </a:r>
          </a:p>
        </p:txBody>
      </p:sp>
      <p:sp>
        <p:nvSpPr>
          <p:cNvPr id="53252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63649B-F6E5-4F2E-AD22-45781AAB2EA2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5497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Alle tre søger føde langs Elbodalen hver dag.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943EE-D863-498C-B565-B0A9E44448A0}" type="slidenum">
              <a:rPr lang="da-DK" smtClean="0"/>
              <a:pPr>
                <a:defRPr/>
              </a:pPr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4318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En døde.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943EE-D863-498C-B565-B0A9E44448A0}" type="slidenum">
              <a:rPr lang="da-DK" smtClean="0"/>
              <a:pPr>
                <a:defRPr/>
              </a:pPr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5644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Biodiversitet.</a:t>
            </a:r>
          </a:p>
          <a:p>
            <a:r>
              <a:rPr lang="da-DK" dirty="0"/>
              <a:t>Rapport fra Aarhus</a:t>
            </a:r>
            <a:r>
              <a:rPr lang="da-DK" baseline="0" dirty="0"/>
              <a:t> Universitet peger på manglende vedligeholdelse.</a:t>
            </a:r>
          </a:p>
          <a:p>
            <a:r>
              <a:rPr lang="da-DK" baseline="0" dirty="0"/>
              <a:t>Flere lysåbne områder.</a:t>
            </a:r>
          </a:p>
          <a:p>
            <a:r>
              <a:rPr lang="da-DK" baseline="0" dirty="0"/>
              <a:t>Rydning af uønsket opvækst.</a:t>
            </a:r>
          </a:p>
          <a:p>
            <a:r>
              <a:rPr lang="da-DK" baseline="0" dirty="0"/>
              <a:t>Flere vådområder.</a:t>
            </a:r>
          </a:p>
          <a:p>
            <a:r>
              <a:rPr lang="da-DK" baseline="0" dirty="0"/>
              <a:t>Træer til henfald.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943EE-D863-498C-B565-B0A9E44448A0}" type="slidenum">
              <a:rPr lang="da-DK" smtClean="0"/>
              <a:pPr>
                <a:defRPr/>
              </a:pPr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92717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Vi</a:t>
            </a:r>
            <a:r>
              <a:rPr lang="da-DK" baseline="0" dirty="0"/>
              <a:t> har indtil nu ikke fundet spor; men det kan stadig komme.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943EE-D863-498C-B565-B0A9E44448A0}" type="slidenum">
              <a:rPr lang="da-DK" smtClean="0"/>
              <a:pPr>
                <a:defRPr/>
              </a:pPr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05229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Affaldsindsamling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943EE-D863-498C-B565-B0A9E44448A0}" type="slidenum">
              <a:rPr lang="da-DK" smtClean="0"/>
              <a:pPr>
                <a:defRPr/>
              </a:pPr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7450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943EE-D863-498C-B565-B0A9E44448A0}" type="slidenum">
              <a:rPr lang="da-DK" smtClean="0"/>
              <a:pPr>
                <a:defRPr/>
              </a:pPr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7551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943EE-D863-498C-B565-B0A9E44448A0}" type="slidenum">
              <a:rPr lang="da-DK" smtClean="0"/>
              <a:pPr>
                <a:defRPr/>
              </a:pPr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1807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a-DK" dirty="0"/>
              <a:t>Kyst</a:t>
            </a:r>
            <a:r>
              <a:rPr lang="da-DK" baseline="0" dirty="0"/>
              <a:t> og strand. </a:t>
            </a:r>
            <a:r>
              <a:rPr lang="da-DK" dirty="0"/>
              <a:t>Kommunen har udsendt en</a:t>
            </a:r>
            <a:r>
              <a:rPr lang="da-DK" baseline="0" dirty="0"/>
              <a:t> rigtig god folder, der orienterer om forhold vedrørende vore kyster.</a:t>
            </a:r>
            <a:endParaRPr lang="da-DK" dirty="0"/>
          </a:p>
          <a:p>
            <a:pPr>
              <a:spcBef>
                <a:spcPct val="0"/>
              </a:spcBef>
            </a:pPr>
            <a:endParaRPr lang="da-DK" dirty="0"/>
          </a:p>
          <a:p>
            <a:pPr>
              <a:spcBef>
                <a:spcPct val="0"/>
              </a:spcBef>
            </a:pPr>
            <a:r>
              <a:rPr lang="da-DK" dirty="0"/>
              <a:t>På trods af den er der til stadighed problemer med ulovlige bådebroer. Fx ‘Adgang forbudt skilte’,</a:t>
            </a:r>
            <a:r>
              <a:rPr lang="da-DK" baseline="0" dirty="0"/>
              <a:t> ikke bygget efter tilladelsen, forhindrer passage langs stranden.</a:t>
            </a:r>
          </a:p>
          <a:p>
            <a:pPr>
              <a:spcBef>
                <a:spcPct val="0"/>
              </a:spcBef>
            </a:pPr>
            <a:r>
              <a:rPr lang="da-DK" baseline="0" dirty="0"/>
              <a:t>Bådhejse er en sag for Kystdirektoratet.</a:t>
            </a:r>
            <a:endParaRPr lang="da-DK" dirty="0"/>
          </a:p>
          <a:p>
            <a:pPr>
              <a:spcBef>
                <a:spcPct val="0"/>
              </a:spcBef>
            </a:pPr>
            <a:r>
              <a:rPr lang="da-DK" dirty="0"/>
              <a:t>Også her er der problemer. Mange hejse langs vores kyst – og alle ulovlige.</a:t>
            </a:r>
          </a:p>
          <a:p>
            <a:pPr>
              <a:spcBef>
                <a:spcPct val="0"/>
              </a:spcBef>
            </a:pPr>
            <a:r>
              <a:rPr lang="da-DK" dirty="0"/>
              <a:t>Proceduren</a:t>
            </a:r>
            <a:r>
              <a:rPr lang="da-DK" baseline="0" dirty="0"/>
              <a:t> er:</a:t>
            </a:r>
          </a:p>
          <a:p>
            <a:pPr>
              <a:spcBef>
                <a:spcPct val="0"/>
              </a:spcBef>
            </a:pPr>
            <a:r>
              <a:rPr lang="da-DK" baseline="0" dirty="0"/>
              <a:t>En grundejer/broejer opfører en bådhejs</a:t>
            </a:r>
          </a:p>
          <a:p>
            <a:pPr>
              <a:spcBef>
                <a:spcPct val="0"/>
              </a:spcBef>
            </a:pPr>
            <a:r>
              <a:rPr lang="da-DK" baseline="0" dirty="0"/>
              <a:t>Kystdirektoratet kender den ulovlig og kræver fjernelse med en frist.</a:t>
            </a:r>
          </a:p>
          <a:p>
            <a:pPr>
              <a:spcBef>
                <a:spcPct val="0"/>
              </a:spcBef>
            </a:pPr>
            <a:r>
              <a:rPr lang="da-DK" baseline="0" dirty="0"/>
              <a:t>Ejeren anker afgørelsen til Miljøministeriet</a:t>
            </a:r>
          </a:p>
          <a:p>
            <a:pPr>
              <a:spcBef>
                <a:spcPct val="0"/>
              </a:spcBef>
            </a:pPr>
            <a:r>
              <a:rPr lang="da-DK" baseline="0" dirty="0"/>
              <a:t>Miljøministeriet behandler sagen og spørger Kystdirektoratet.</a:t>
            </a:r>
          </a:p>
          <a:p>
            <a:pPr>
              <a:spcBef>
                <a:spcPct val="0"/>
              </a:spcBef>
            </a:pPr>
            <a:r>
              <a:rPr lang="da-DK" baseline="0" dirty="0"/>
              <a:t>Kystdirektoratet svarer Miljøministeriet</a:t>
            </a:r>
          </a:p>
          <a:p>
            <a:pPr>
              <a:spcBef>
                <a:spcPct val="0"/>
              </a:spcBef>
            </a:pPr>
            <a:r>
              <a:rPr lang="da-DK" baseline="0" dirty="0"/>
              <a:t>Miljøministeriet fastholder endeligt og uden ankemulighed Kystdirektoratets afgørelse.</a:t>
            </a:r>
          </a:p>
          <a:p>
            <a:pPr>
              <a:spcBef>
                <a:spcPct val="0"/>
              </a:spcBef>
            </a:pPr>
            <a:r>
              <a:rPr lang="da-DK" baseline="0" dirty="0"/>
              <a:t>Tidsforbrug 1 – 3 år.</a:t>
            </a:r>
          </a:p>
          <a:p>
            <a:pPr>
              <a:spcBef>
                <a:spcPct val="0"/>
              </a:spcBef>
            </a:pPr>
            <a:r>
              <a:rPr lang="da-DK" baseline="0" dirty="0"/>
              <a:t>(vi har haft succes med at spørge direkte til ministeriet, hvordan det går med sagen)</a:t>
            </a:r>
          </a:p>
          <a:p>
            <a:pPr>
              <a:spcBef>
                <a:spcPct val="0"/>
              </a:spcBef>
            </a:pPr>
            <a:r>
              <a:rPr lang="da-DK" baseline="0" dirty="0"/>
              <a:t>Ingen hejse har fået tilladelse til at blive langs kysterne i Danmark uden for havnearealer.</a:t>
            </a:r>
          </a:p>
          <a:p>
            <a:pPr>
              <a:spcBef>
                <a:spcPct val="0"/>
              </a:spcBef>
            </a:pPr>
            <a:endParaRPr lang="da-DK" baseline="0" dirty="0"/>
          </a:p>
          <a:p>
            <a:pPr>
              <a:spcBef>
                <a:spcPct val="0"/>
              </a:spcBef>
            </a:pPr>
            <a:r>
              <a:rPr lang="da-DK" baseline="0" dirty="0"/>
              <a:t>Vi kunne godt tænke os, at kommunen var mere aktiv i sagerne vedrørende bådebroer og bådehejse. Kommunen har en forpligtelse til at sørge for at gældende bestemmelser bliver overholdt.</a:t>
            </a:r>
            <a:endParaRPr lang="da-DK" dirty="0"/>
          </a:p>
        </p:txBody>
      </p:sp>
      <p:sp>
        <p:nvSpPr>
          <p:cNvPr id="37892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23BB87-18C2-404B-9D53-5E56A3FBB584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708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a-DK" dirty="0"/>
          </a:p>
        </p:txBody>
      </p:sp>
      <p:sp>
        <p:nvSpPr>
          <p:cNvPr id="37892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23BB87-18C2-404B-9D53-5E56A3FBB584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0699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 flere år har Naturstyrelsen kørt en sag vedrørende</a:t>
            </a:r>
            <a:r>
              <a:rPr lang="da-DK" baseline="0" dirty="0"/>
              <a:t> ulovlig kystsikring. Overtrædelse af strandbeskyttelseslinjen. Sagen har været anket og der har været kørt retssag. </a:t>
            </a:r>
            <a:endParaRPr lang="da-DK" dirty="0"/>
          </a:p>
          <a:p>
            <a:endParaRPr lang="da-DK" dirty="0"/>
          </a:p>
          <a:p>
            <a:r>
              <a:rPr lang="da-DK" dirty="0"/>
              <a:t>I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943EE-D863-498C-B565-B0A9E44448A0}" type="slidenum">
              <a:rPr lang="da-DK" smtClean="0"/>
              <a:pPr>
                <a:defRPr/>
              </a:pPr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7208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Efter at Retten i Kolding har talt, må vi nøjes med at sige, at Dybbøl Mølle af og til maler temmelig langsomt. Se engang her:</a:t>
            </a:r>
            <a:br>
              <a:rPr lang="da-DK" dirty="0"/>
            </a:br>
            <a:br>
              <a:rPr lang="da-DK" dirty="0"/>
            </a:br>
            <a:r>
              <a:rPr lang="da-DK" dirty="0"/>
              <a:t>2007 er formentlig det år, stenbarrieren bliver anlagt, og der bliver ikke søgt om tilladelse hos Kystdirektoratet. Det er nødvendigt, fordi kystsikring ét sted kan give erosion andre steder.</a:t>
            </a:r>
            <a:br>
              <a:rPr lang="da-DK" dirty="0"/>
            </a:br>
            <a:br>
              <a:rPr lang="da-DK" dirty="0"/>
            </a:br>
            <a:r>
              <a:rPr lang="da-DK" dirty="0"/>
              <a:t>Oktober 2009 opdager Kystdirektoratet stenene, og man afslår ejerens anmodning om dispensation. Kystsikringen er unødvendig, idet der ikke er erosion af betydning - man forlanger stenene fjernet.</a:t>
            </a:r>
            <a:br>
              <a:rPr lang="da-DK" dirty="0"/>
            </a:br>
            <a:br>
              <a:rPr lang="da-DK" dirty="0"/>
            </a:br>
            <a:r>
              <a:rPr lang="da-DK" dirty="0"/>
              <a:t>Oktober 2009 klager ejer til Transportministeriet, hvorunder Kystdirektoratet hører.</a:t>
            </a:r>
            <a:br>
              <a:rPr lang="da-DK" dirty="0"/>
            </a:br>
            <a:br>
              <a:rPr lang="da-DK" dirty="0"/>
            </a:br>
            <a:r>
              <a:rPr lang="da-DK" dirty="0"/>
              <a:t>August 2011 sender Transportministeriet sagen retur til Kystdirektoratet til fornyet behandling (procedurefejl). En tænkepause på næsten to år - som kunne være blevet endnu længere, hvis det ikke var, fordi DN Fredericia rykkede transportministeren for en afgørelse.</a:t>
            </a:r>
            <a:br>
              <a:rPr lang="da-DK" dirty="0"/>
            </a:br>
            <a:br>
              <a:rPr lang="da-DK" dirty="0"/>
            </a:br>
            <a:r>
              <a:rPr lang="da-DK" dirty="0"/>
              <a:t>November 2011 forlanger Kystdirektoratet igen stenene fjernet.</a:t>
            </a:r>
            <a:br>
              <a:rPr lang="da-DK" dirty="0"/>
            </a:br>
            <a:br>
              <a:rPr lang="da-DK" dirty="0"/>
            </a:br>
            <a:r>
              <a:rPr lang="da-DK" dirty="0"/>
              <a:t>December 2011 klager ejer igen til Transportministeriet.</a:t>
            </a:r>
            <a:br>
              <a:rPr lang="da-DK" dirty="0"/>
            </a:br>
            <a:br>
              <a:rPr lang="da-DK" dirty="0"/>
            </a:br>
            <a:r>
              <a:rPr lang="da-DK" dirty="0"/>
              <a:t>September 2012 Afviser Transportministeriet klagen - og igen efter at DN Fredericia har rykket transportministeren. Stenene skal fjernes inden april 2013.</a:t>
            </a:r>
            <a:br>
              <a:rPr lang="da-DK" dirty="0"/>
            </a:br>
            <a:br>
              <a:rPr lang="da-DK" dirty="0"/>
            </a:br>
            <a:r>
              <a:rPr lang="da-DK" dirty="0"/>
              <a:t>Marts 2013 lægger ejer sag an mod Transportministeriet, idet han bestrider gyldigheden af afgørelsen.</a:t>
            </a: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943EE-D863-498C-B565-B0A9E44448A0}" type="slidenum">
              <a:rPr lang="da-DK" smtClean="0"/>
              <a:pPr>
                <a:defRPr/>
              </a:pPr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7680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April 2014 bliver Transportministeriet frifundet ved Retten i Kolding ved en tredommer sag - bruges, når der er tale om en sag af principiel karakter, eller når en sag er omfattende. Og Kystdirektoratet sender endnu engang besked til ejer om at få stenene fjernet.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Så sker der noget. 7 år. Og noget der helt fra</a:t>
            </a:r>
            <a:r>
              <a:rPr lang="da-DK" baseline="0" dirty="0"/>
              <a:t> starten er åbenlyst mod reglerne.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baseline="0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Ejeren af firmaet T. Hansen og hans byggeri på Lyngs Odde skal lige nævnes.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Ejeren har på forhånd spurgt Kystdirektoratet om, hvilke krav der skal opfyldes, hvis han gerne vil nedrive nogle eksisterende bygninger og bygge nyt.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Han har så fulgt de retningslinjer, kystdirektoratet har givet.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Vi kan være uenige med Kystdirektoratet; men reglerne er fulgt.</a:t>
            </a:r>
            <a:br>
              <a:rPr lang="da-DK" dirty="0"/>
            </a:b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943EE-D863-498C-B565-B0A9E44448A0}" type="slidenum">
              <a:rPr lang="da-DK" smtClean="0"/>
              <a:pPr>
                <a:defRPr/>
              </a:pPr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9927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C2724-1C01-43F3-A01B-FB3D8F4DEBF0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1800455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7E24-16F1-4F86-809E-2589F1C3EBC0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172472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070CA-C682-42A7-B813-EB835E15BC83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631414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2832" y="188640"/>
            <a:ext cx="10972800" cy="1143000"/>
          </a:xfrm>
        </p:spPr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82832" y="1772817"/>
            <a:ext cx="10972800" cy="4525963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7B8181-CC92-4006-8314-57AC4DB4733C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536111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F3B63-5F4C-4E7C-86C7-A72C0EF9DE41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783661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71DA6-E5F8-429A-A0F9-5C0F1156DB6C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728427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CEBA8-4136-44CF-873B-CA56BC216A38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864899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D0357-B105-4186-978D-E990FC3F735D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488793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3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4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0B337-987C-4EAE-A3C9-C6DB9948AC49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968885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BCAC6-C920-45DC-B6F7-0F0E0F3F3BD6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382470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a-DK" noProof="0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F31A0-5A8F-41C3-B3F0-92869DD4C7CE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284845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itel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027" name="Pladsholder til tekst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7B8181-CC92-4006-8314-57AC4DB4733C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13"/>
          <a:srcRect t="3914"/>
          <a:stretch/>
        </p:blipFill>
        <p:spPr>
          <a:xfrm>
            <a:off x="11455632" y="123659"/>
            <a:ext cx="490217" cy="4320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 dirty="0"/>
              <a:t>12.11.2014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7B8181-CC92-4006-8314-57AC4DB4733C}" type="slidenum">
              <a:rPr lang="da-DK" smtClean="0"/>
              <a:pPr>
                <a:defRPr/>
              </a:pPr>
              <a:t>1</a:t>
            </a:fld>
            <a:endParaRPr lang="da-DK"/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2209800" y="2130426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a-DK" dirty="0"/>
              <a:t>Årsmøde 2014 </a:t>
            </a:r>
          </a:p>
        </p:txBody>
      </p:sp>
      <p:sp>
        <p:nvSpPr>
          <p:cNvPr id="8" name="Undertitel 2"/>
          <p:cNvSpPr txBox="1">
            <a:spLocks/>
          </p:cNvSpPr>
          <p:nvPr/>
        </p:nvSpPr>
        <p:spPr bwMode="auto">
          <a:xfrm>
            <a:off x="2895600" y="38862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None/>
              <a:defRPr/>
            </a:pPr>
            <a:r>
              <a:rPr lang="da-DK" dirty="0"/>
              <a:t>Formandens beretning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da-DK" dirty="0"/>
              <a:t>DN Fredericia</a:t>
            </a:r>
          </a:p>
        </p:txBody>
      </p:sp>
    </p:spTree>
    <p:extLst>
      <p:ext uri="{BB962C8B-B14F-4D97-AF65-F5344CB8AC3E}">
        <p14:creationId xmlns:p14="http://schemas.microsoft.com/office/powerpoint/2010/main" val="2591632234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40B337-987C-4EAE-A3C9-C6DB9948AC49}" type="slidenum">
              <a:rPr lang="da-DK" smtClean="0"/>
              <a:pPr>
                <a:defRPr/>
              </a:pPr>
              <a:t>10</a:t>
            </a:fld>
            <a:endParaRPr lang="da-DK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82832" y="188640"/>
            <a:ext cx="109728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a-DK" dirty="0"/>
              <a:t>Fredericia kommune og DN</a:t>
            </a:r>
          </a:p>
        </p:txBody>
      </p:sp>
      <p:sp>
        <p:nvSpPr>
          <p:cNvPr id="7" name="Rektangel 6"/>
          <p:cNvSpPr/>
          <p:nvPr/>
        </p:nvSpPr>
        <p:spPr>
          <a:xfrm>
            <a:off x="839416" y="1350471"/>
            <a:ext cx="91450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a-DK" sz="3200" dirty="0"/>
              <a:t>Kyst og strand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Bådebroer (kommunen)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og bådehejse (kommunen og Kystdirektoratet)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og kystsikring</a:t>
            </a:r>
          </a:p>
          <a:p>
            <a:endParaRPr lang="da-DK" sz="3200" dirty="0"/>
          </a:p>
          <a:p>
            <a:endParaRPr lang="da-DK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32623339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0357-B105-4186-978D-E990FC3F735D}" type="slidenum">
              <a:rPr lang="da-DK" smtClean="0"/>
              <a:pPr>
                <a:defRPr/>
              </a:pPr>
              <a:t>11</a:t>
            </a:fld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109537"/>
            <a:ext cx="9963150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84957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Så gik den ikke længere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0357-B105-4186-978D-E990FC3F735D}" type="slidenum">
              <a:rPr lang="da-DK" smtClean="0"/>
              <a:pPr>
                <a:defRPr/>
              </a:pPr>
              <a:t>12</a:t>
            </a:fld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2109787"/>
            <a:ext cx="998220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35747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0357-B105-4186-978D-E990FC3F735D}" type="slidenum">
              <a:rPr lang="da-DK" smtClean="0"/>
              <a:pPr>
                <a:defRPr/>
              </a:pPr>
              <a:t>13</a:t>
            </a:fld>
            <a:endParaRPr lang="da-DK"/>
          </a:p>
        </p:txBody>
      </p:sp>
      <p:sp>
        <p:nvSpPr>
          <p:cNvPr id="6" name="Pladsholder til dato 1"/>
          <p:cNvSpPr txBox="1">
            <a:spLocks/>
          </p:cNvSpPr>
          <p:nvPr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7" name="Pladsholder til sidefod 2"/>
          <p:cNvSpPr txBox="1">
            <a:spLocks/>
          </p:cNvSpPr>
          <p:nvPr/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8" name="Pladsholder til slidenummer 3"/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1A40B337-987C-4EAE-A3C9-C6DB9948AC49}" type="slidenum">
              <a:rPr lang="da-DK" smtClean="0"/>
              <a:pPr>
                <a:defRPr/>
              </a:pPr>
              <a:t>13</a:t>
            </a:fld>
            <a:endParaRPr lang="da-DK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82832" y="188640"/>
            <a:ext cx="109728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a-DK" dirty="0"/>
              <a:t>Fredericia kommune og DN</a:t>
            </a:r>
          </a:p>
        </p:txBody>
      </p:sp>
      <p:sp>
        <p:nvSpPr>
          <p:cNvPr id="10" name="Rektangel 9"/>
          <p:cNvSpPr/>
          <p:nvPr/>
        </p:nvSpPr>
        <p:spPr>
          <a:xfrm>
            <a:off x="839416" y="1350471"/>
            <a:ext cx="914501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a-DK" sz="3200" dirty="0"/>
              <a:t>Kyst og strand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Bådebroer (kommunen)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og bådehejse (kommunen og Kystdirektoratet)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og kystsikring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og vandscootere</a:t>
            </a:r>
          </a:p>
          <a:p>
            <a:endParaRPr lang="da-DK" sz="3200" dirty="0"/>
          </a:p>
          <a:p>
            <a:endParaRPr lang="da-DK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39399462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0357-B105-4186-978D-E990FC3F735D}" type="slidenum">
              <a:rPr lang="da-DK" smtClean="0"/>
              <a:pPr>
                <a:defRPr/>
              </a:pPr>
              <a:t>14</a:t>
            </a:fld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404664"/>
            <a:ext cx="7920880" cy="528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80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Fredericia kommune og DN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Vandscootere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7B8181-CC92-4006-8314-57AC4DB4733C}" type="slidenum">
              <a:rPr lang="da-DK" smtClean="0"/>
              <a:pPr>
                <a:defRPr/>
              </a:pPr>
              <a:t>15</a:t>
            </a:fld>
            <a:endParaRPr lang="da-DK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703" y="2478447"/>
            <a:ext cx="6662738" cy="219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8371" name="Picture 3" descr="Fuglebeskytte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06" y="426613"/>
            <a:ext cx="9021960" cy="592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1861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40B337-987C-4EAE-A3C9-C6DB9948AC49}" type="slidenum">
              <a:rPr lang="da-DK" smtClean="0"/>
              <a:pPr>
                <a:defRPr/>
              </a:pPr>
              <a:t>16</a:t>
            </a:fld>
            <a:endParaRPr lang="da-DK"/>
          </a:p>
        </p:txBody>
      </p:sp>
      <p:sp>
        <p:nvSpPr>
          <p:cNvPr id="5" name="Pladsholder til dato 2"/>
          <p:cNvSpPr txBox="1">
            <a:spLocks/>
          </p:cNvSpPr>
          <p:nvPr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6" name="Pladsholder til sidefod 3"/>
          <p:cNvSpPr txBox="1">
            <a:spLocks/>
          </p:cNvSpPr>
          <p:nvPr/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7" name="Pladsholder til slidenummer 4"/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8E0D0357-B105-4186-978D-E990FC3F735D}" type="slidenum">
              <a:rPr lang="da-DK" smtClean="0"/>
              <a:pPr>
                <a:defRPr/>
              </a:pPr>
              <a:t>16</a:t>
            </a:fld>
            <a:endParaRPr lang="da-DK"/>
          </a:p>
        </p:txBody>
      </p:sp>
      <p:sp>
        <p:nvSpPr>
          <p:cNvPr id="8" name="Pladsholder til dato 1"/>
          <p:cNvSpPr txBox="1">
            <a:spLocks/>
          </p:cNvSpPr>
          <p:nvPr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9" name="Pladsholder til sidefod 2"/>
          <p:cNvSpPr txBox="1">
            <a:spLocks/>
          </p:cNvSpPr>
          <p:nvPr/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10" name="Pladsholder til slidenummer 3"/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1A40B337-987C-4EAE-A3C9-C6DB9948AC49}" type="slidenum">
              <a:rPr lang="da-DK" smtClean="0"/>
              <a:pPr>
                <a:defRPr/>
              </a:pPr>
              <a:t>16</a:t>
            </a:fld>
            <a:endParaRPr lang="da-DK"/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482832" y="188640"/>
            <a:ext cx="109728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a-DK" dirty="0"/>
              <a:t>Fredericia kommune og DN</a:t>
            </a:r>
          </a:p>
        </p:txBody>
      </p:sp>
      <p:sp>
        <p:nvSpPr>
          <p:cNvPr id="12" name="Rektangel 11"/>
          <p:cNvSpPr/>
          <p:nvPr/>
        </p:nvSpPr>
        <p:spPr>
          <a:xfrm>
            <a:off x="839416" y="1350471"/>
            <a:ext cx="914501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a-DK" sz="3200" dirty="0"/>
              <a:t>Kyst og strand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Bådebroer (kommunen)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og bådehejse (kommunen og Kystdirektoratet)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og kystsikring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og vandscootere</a:t>
            </a:r>
          </a:p>
          <a:p>
            <a:r>
              <a:rPr lang="da-DK" sz="3200" dirty="0"/>
              <a:t>Skove og ferskvand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Trelde skovene</a:t>
            </a:r>
          </a:p>
          <a:p>
            <a:endParaRPr lang="da-DK" sz="3200" dirty="0"/>
          </a:p>
          <a:p>
            <a:endParaRPr lang="da-DK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10897472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Fredericia kommune og DN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945109" y="1569294"/>
            <a:ext cx="8229600" cy="4525963"/>
          </a:xfrm>
        </p:spPr>
        <p:txBody>
          <a:bodyPr/>
          <a:lstStyle/>
          <a:p>
            <a:r>
              <a:rPr lang="da-DK" dirty="0"/>
              <a:t>Vore skove og deres vedligeholdelse 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quarter" idx="10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a-DK" dirty="0"/>
              <a:t>DN Fredericia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pPr>
              <a:defRPr/>
            </a:pPr>
            <a:fld id="{5A142774-172A-4F87-815E-8B5004D09160}" type="slidenum">
              <a:rPr lang="da-DK"/>
              <a:pPr>
                <a:defRPr/>
              </a:pPr>
              <a:t>17</a:t>
            </a:fld>
            <a:endParaRPr lang="da-DK"/>
          </a:p>
        </p:txBody>
      </p:sp>
      <p:pic>
        <p:nvPicPr>
          <p:cNvPr id="15369" name="Picture 9" descr="skovbund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1340769"/>
            <a:ext cx="7601483" cy="504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Rands Fjord - Egeskov</a:t>
            </a:r>
          </a:p>
          <a:p>
            <a:pPr lvl="1"/>
            <a:r>
              <a:rPr lang="da-DK" dirty="0"/>
              <a:t>og en sti?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quarter" idx="10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a-DK"/>
              <a:t>12.11.2014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pPr>
              <a:defRPr/>
            </a:pPr>
            <a:fld id="{036291A8-AE7F-4609-BAA6-B6293D858E40}" type="slidenum">
              <a:rPr lang="da-DK"/>
              <a:pPr>
                <a:defRPr/>
              </a:pPr>
              <a:t>18</a:t>
            </a:fld>
            <a:endParaRPr lang="da-DK"/>
          </a:p>
        </p:txBody>
      </p:sp>
      <p:sp>
        <p:nvSpPr>
          <p:cNvPr id="256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Fredninger og naturområder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32" y="1124744"/>
            <a:ext cx="8225242" cy="548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Rands Fjord - Egeskov</a:t>
            </a:r>
          </a:p>
          <a:p>
            <a:pPr lvl="1"/>
            <a:r>
              <a:rPr lang="da-DK" dirty="0"/>
              <a:t>og en sti?</a:t>
            </a:r>
          </a:p>
          <a:p>
            <a:r>
              <a:rPr lang="da-DK" dirty="0"/>
              <a:t>Paddeprojekt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quarter" idx="10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a-DK"/>
              <a:t>12.11.2014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pPr>
              <a:defRPr/>
            </a:pPr>
            <a:fld id="{036291A8-AE7F-4609-BAA6-B6293D858E40}" type="slidenum">
              <a:rPr lang="da-DK"/>
              <a:pPr>
                <a:defRPr/>
              </a:pPr>
              <a:t>19</a:t>
            </a:fld>
            <a:endParaRPr lang="da-DK"/>
          </a:p>
        </p:txBody>
      </p:sp>
      <p:sp>
        <p:nvSpPr>
          <p:cNvPr id="256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Fredninger og naturområder</a:t>
            </a:r>
          </a:p>
        </p:txBody>
      </p:sp>
    </p:spTree>
    <p:extLst>
      <p:ext uri="{BB962C8B-B14F-4D97-AF65-F5344CB8AC3E}">
        <p14:creationId xmlns:p14="http://schemas.microsoft.com/office/powerpoint/2010/main" val="3696115913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quarter" idx="10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pPr>
              <a:defRPr/>
            </a:pPr>
            <a:fld id="{91AB7D04-D885-493C-95BF-8BC796B5C7E6}" type="slidenum">
              <a:rPr lang="da-DK"/>
              <a:pPr>
                <a:defRPr/>
              </a:pPr>
              <a:t>2</a:t>
            </a:fld>
            <a:endParaRPr lang="da-DK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603" y="210905"/>
            <a:ext cx="9215917" cy="614544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7B8181-CC92-4006-8314-57AC4DB4733C}" type="slidenum">
              <a:rPr lang="da-DK" smtClean="0"/>
              <a:pPr>
                <a:defRPr/>
              </a:pPr>
              <a:t>20</a:t>
            </a:fld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5" y="836712"/>
            <a:ext cx="9283015" cy="522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46300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7B8181-CC92-4006-8314-57AC4DB4733C}" type="slidenum">
              <a:rPr lang="da-DK" smtClean="0"/>
              <a:pPr>
                <a:defRPr/>
              </a:pPr>
              <a:t>21</a:t>
            </a:fld>
            <a:endParaRPr lang="da-DK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044" y="548680"/>
            <a:ext cx="901183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12558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7B8181-CC92-4006-8314-57AC4DB4733C}" type="slidenum">
              <a:rPr lang="da-DK" smtClean="0"/>
              <a:pPr>
                <a:defRPr/>
              </a:pPr>
              <a:t>22</a:t>
            </a:fld>
            <a:endParaRPr lang="da-DK"/>
          </a:p>
        </p:txBody>
      </p:sp>
      <p:sp>
        <p:nvSpPr>
          <p:cNvPr id="7" name="Pladsholder til indhold 2"/>
          <p:cNvSpPr>
            <a:spLocks noGrp="1"/>
          </p:cNvSpPr>
          <p:nvPr>
            <p:ph idx="1"/>
          </p:nvPr>
        </p:nvSpPr>
        <p:spPr>
          <a:xfrm>
            <a:off x="482832" y="1772817"/>
            <a:ext cx="10972800" cy="4525963"/>
          </a:xfrm>
        </p:spPr>
        <p:txBody>
          <a:bodyPr/>
          <a:lstStyle/>
          <a:p>
            <a:r>
              <a:rPr lang="da-DK" dirty="0"/>
              <a:t>Rands Fjord - Egeskov</a:t>
            </a:r>
          </a:p>
          <a:p>
            <a:pPr lvl="1"/>
            <a:r>
              <a:rPr lang="da-DK" dirty="0"/>
              <a:t>og en sti?</a:t>
            </a:r>
          </a:p>
          <a:p>
            <a:r>
              <a:rPr lang="da-DK" dirty="0"/>
              <a:t>Paddeprojekt</a:t>
            </a:r>
          </a:p>
          <a:p>
            <a:r>
              <a:rPr lang="da-DK" dirty="0"/>
              <a:t>Vandløbsrestaurering</a:t>
            </a:r>
          </a:p>
        </p:txBody>
      </p:sp>
      <p:sp>
        <p:nvSpPr>
          <p:cNvPr id="8" name="Pladsholder til dato 3"/>
          <p:cNvSpPr txBox="1">
            <a:spLocks/>
          </p:cNvSpPr>
          <p:nvPr/>
        </p:nvSpPr>
        <p:spPr>
          <a:xfrm>
            <a:off x="1981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da-DK"/>
              <a:t>12.11.2014</a:t>
            </a:r>
          </a:p>
        </p:txBody>
      </p:sp>
      <p:sp>
        <p:nvSpPr>
          <p:cNvPr id="9" name="Pladsholder til sidefod 4"/>
          <p:cNvSpPr txBox="1">
            <a:spLocks/>
          </p:cNvSpPr>
          <p:nvPr/>
        </p:nvSpPr>
        <p:spPr>
          <a:xfrm>
            <a:off x="4648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10" name="Pladsholder til diasnummer 5"/>
          <p:cNvSpPr txBox="1">
            <a:spLocks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36291A8-AE7F-4609-BAA6-B6293D858E40}" type="slidenum">
              <a:rPr lang="da-DK" smtClean="0"/>
              <a:pPr>
                <a:defRPr/>
              </a:pPr>
              <a:t>22</a:t>
            </a:fld>
            <a:endParaRPr lang="da-DK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82832" y="188640"/>
            <a:ext cx="10972800" cy="1143000"/>
          </a:xfrm>
        </p:spPr>
        <p:txBody>
          <a:bodyPr/>
          <a:lstStyle/>
          <a:p>
            <a:r>
              <a:rPr lang="da-DK"/>
              <a:t>Fredninger og naturområder</a:t>
            </a:r>
          </a:p>
        </p:txBody>
      </p:sp>
    </p:spTree>
    <p:extLst>
      <p:ext uri="{BB962C8B-B14F-4D97-AF65-F5344CB8AC3E}">
        <p14:creationId xmlns:p14="http://schemas.microsoft.com/office/powerpoint/2010/main" val="2715928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7B8181-CC92-4006-8314-57AC4DB4733C}" type="slidenum">
              <a:rPr lang="da-DK" smtClean="0"/>
              <a:pPr>
                <a:defRPr/>
              </a:pPr>
              <a:t>23</a:t>
            </a:fld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657" y="764704"/>
            <a:ext cx="9844227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283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Hyby Fælled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Vi ønsker forsvaret tager sig af Fredericia Fælled</a:t>
            </a:r>
          </a:p>
          <a:p>
            <a:r>
              <a:rPr lang="da-DK" dirty="0"/>
              <a:t>Fælleden er et enestående bynært naturområde, der passes godt af forsvaret</a:t>
            </a:r>
          </a:p>
          <a:p>
            <a:r>
              <a:rPr lang="da-DK" dirty="0"/>
              <a:t>Hvis forsvaret ikke skal bruge Fredericia Fælled – ønsker vi en fredning af fælleden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7B8181-CC92-4006-8314-57AC4DB4733C}" type="slidenum">
              <a:rPr lang="da-DK" smtClean="0"/>
              <a:pPr>
                <a:defRPr/>
              </a:pPr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30775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Hyby Fælled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7B8181-CC92-4006-8314-57AC4DB4733C}" type="slidenum">
              <a:rPr lang="da-DK" smtClean="0"/>
              <a:pPr>
                <a:defRPr/>
              </a:pPr>
              <a:t>25</a:t>
            </a:fld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16" y="1196752"/>
            <a:ext cx="8850167" cy="498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14810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Hyby Fælled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Juni 2014</a:t>
            </a:r>
          </a:p>
          <a:p>
            <a:pPr marL="0" indent="0">
              <a:buNone/>
            </a:pPr>
            <a:r>
              <a:rPr lang="da-DK" dirty="0"/>
              <a:t>Kommunen bliver inviteret til at rejse en fredningssag sammen med DN. </a:t>
            </a:r>
          </a:p>
          <a:p>
            <a:pPr marL="0" indent="0">
              <a:buNone/>
            </a:pPr>
            <a:r>
              <a:rPr lang="da-DK" dirty="0"/>
              <a:t>En ‘hvilende’, der skal sikre forsvarets fortsatte brug og pleje af området.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7B8181-CC92-4006-8314-57AC4DB4733C}" type="slidenum">
              <a:rPr lang="da-DK" smtClean="0"/>
              <a:pPr>
                <a:defRPr/>
              </a:pPr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9390825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Hyby Fælled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Juni 2014</a:t>
            </a:r>
          </a:p>
          <a:p>
            <a:pPr marL="0" indent="0">
              <a:buNone/>
            </a:pPr>
            <a:r>
              <a:rPr lang="da-DK" dirty="0"/>
              <a:t>Byrådets partier - bortset fra Enhedslisten - svarer i brev til DN, at de ikke ønsker at deltage i at rejse en fredning.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En egentlig begrundelse har vi ikke fået.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7B8181-CC92-4006-8314-57AC4DB4733C}" type="slidenum">
              <a:rPr lang="da-DK" smtClean="0"/>
              <a:pPr>
                <a:defRPr/>
              </a:pPr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8399552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Naturpark/Nationalpark Lillebælt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En Naturpark eller en Nationalpark</a:t>
            </a:r>
          </a:p>
          <a:p>
            <a:r>
              <a:rPr lang="da-DK" dirty="0"/>
              <a:t>Bruge naturen med omtanke</a:t>
            </a:r>
          </a:p>
          <a:p>
            <a:r>
              <a:rPr lang="da-DK" dirty="0"/>
              <a:t>Hvis vi skal nyde herlighederne, skal vi beskytte dem. Ellers er der ikke noget nyde</a:t>
            </a:r>
          </a:p>
          <a:p>
            <a:r>
              <a:rPr lang="da-DK" dirty="0"/>
              <a:t>Senere tager vi kysterne med!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7B8181-CC92-4006-8314-57AC4DB4733C}" type="slidenum">
              <a:rPr lang="da-DK" smtClean="0"/>
              <a:pPr>
                <a:defRPr/>
              </a:pPr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23550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7B8181-CC92-4006-8314-57AC4DB4733C}" type="slidenum">
              <a:rPr lang="da-DK" smtClean="0"/>
              <a:pPr>
                <a:defRPr/>
              </a:pPr>
              <a:t>29</a:t>
            </a:fld>
            <a:endParaRPr lang="da-DK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548680"/>
            <a:ext cx="7610475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783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40B337-987C-4EAE-A3C9-C6DB9948AC49}" type="slidenum">
              <a:rPr lang="da-DK" smtClean="0"/>
              <a:pPr>
                <a:defRPr/>
              </a:pPr>
              <a:t>3</a:t>
            </a:fld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16632"/>
            <a:ext cx="9145016" cy="609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91942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Presse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Læserbreve</a:t>
            </a:r>
          </a:p>
          <a:p>
            <a:r>
              <a:rPr lang="da-DK" dirty="0"/>
              <a:t>TV (ingen i år)</a:t>
            </a:r>
          </a:p>
          <a:p>
            <a:r>
              <a:rPr lang="da-DK" dirty="0"/>
              <a:t>Radio P4 Trekanten/Radio Mælkebøtten</a:t>
            </a:r>
          </a:p>
          <a:p>
            <a:r>
              <a:rPr lang="da-DK" dirty="0"/>
              <a:t>Nyhedsbrev</a:t>
            </a:r>
          </a:p>
          <a:p>
            <a:r>
              <a:rPr lang="da-DK" dirty="0"/>
              <a:t>Facebook</a:t>
            </a:r>
          </a:p>
          <a:p>
            <a:r>
              <a:rPr lang="da-DK" dirty="0"/>
              <a:t>Fredericia Dagblad/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quarter" idx="10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a-DK"/>
              <a:t>12.11.2014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pPr>
              <a:defRPr/>
            </a:pPr>
            <a:fld id="{AC05FB5C-BBDC-45B8-BB8B-4C82F7DD3A99}" type="slidenum">
              <a:rPr lang="da-DK"/>
              <a:pPr>
                <a:defRPr/>
              </a:pPr>
              <a:t>30</a:t>
            </a:fld>
            <a:endParaRPr lang="da-DK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Vores ørne fik en unge på vingerne</a:t>
            </a:r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491" y="1773238"/>
            <a:ext cx="6963018" cy="4525962"/>
          </a:xfr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7B8181-CC92-4006-8314-57AC4DB4733C}" type="slidenum">
              <a:rPr lang="da-DK" smtClean="0"/>
              <a:pPr>
                <a:defRPr/>
              </a:pPr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7080436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Vandrefalkene på Skærbækværket fik unger</a:t>
            </a:r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29118" y="1773238"/>
            <a:ext cx="5679763" cy="4525962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7B8181-CC92-4006-8314-57AC4DB4733C}" type="slidenum">
              <a:rPr lang="da-DK" smtClean="0"/>
              <a:pPr>
                <a:defRPr/>
              </a:pPr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0579014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7B8181-CC92-4006-8314-57AC4DB4733C}" type="slidenum">
              <a:rPr lang="da-DK" smtClean="0"/>
              <a:pPr>
                <a:defRPr/>
              </a:pPr>
              <a:t>33</a:t>
            </a:fld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357187"/>
            <a:ext cx="10496550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62863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40B337-987C-4EAE-A3C9-C6DB9948AC49}" type="slidenum">
              <a:rPr lang="da-DK" smtClean="0"/>
              <a:pPr>
                <a:defRPr/>
              </a:pPr>
              <a:t>34</a:t>
            </a:fld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228107"/>
            <a:ext cx="9593585" cy="6564032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1559496" y="260648"/>
            <a:ext cx="9289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/>
              <a:t>Neandertalere i Fredericia i Mellemistiden?</a:t>
            </a:r>
          </a:p>
        </p:txBody>
      </p:sp>
    </p:spTree>
    <p:extLst>
      <p:ext uri="{BB962C8B-B14F-4D97-AF65-F5344CB8AC3E}">
        <p14:creationId xmlns:p14="http://schemas.microsoft.com/office/powerpoint/2010/main" val="9913679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Affaldsindsamling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7B8181-CC92-4006-8314-57AC4DB4733C}" type="slidenum">
              <a:rPr lang="da-DK" smtClean="0"/>
              <a:pPr>
                <a:defRPr/>
              </a:pPr>
              <a:t>35</a:t>
            </a:fld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052736"/>
            <a:ext cx="8767589" cy="549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72210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Affaldsindsamling</a:t>
            </a:r>
          </a:p>
        </p:txBody>
      </p:sp>
      <p:sp>
        <p:nvSpPr>
          <p:cNvPr id="31747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27. april 201 </a:t>
            </a:r>
          </a:p>
          <a:p>
            <a:pPr lvl="1"/>
            <a:r>
              <a:rPr lang="da-DK" dirty="0"/>
              <a:t>fint vejr, god indsamling. Vi manglede skolerne p.gr.af konflikten.</a:t>
            </a:r>
            <a:br>
              <a:rPr lang="da-DK" dirty="0"/>
            </a:b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quarter" idx="10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a-DK"/>
              <a:t>12.11.2014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pPr>
              <a:defRPr/>
            </a:pPr>
            <a:fld id="{0CB2C5C4-F265-4D07-A2C9-1A27BBEF5EAB}" type="slidenum">
              <a:rPr lang="da-DK"/>
              <a:pPr>
                <a:defRPr/>
              </a:pPr>
              <a:t>36</a:t>
            </a:fld>
            <a:endParaRPr lang="da-DK"/>
          </a:p>
        </p:txBody>
      </p:sp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40B337-987C-4EAE-A3C9-C6DB9948AC49}" type="slidenum">
              <a:rPr lang="da-DK" smtClean="0"/>
              <a:pPr>
                <a:defRPr/>
              </a:pPr>
              <a:t>37</a:t>
            </a:fld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1415480" y="1916832"/>
            <a:ext cx="9649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9600" dirty="0"/>
              <a:t>19. April 2015</a:t>
            </a:r>
          </a:p>
        </p:txBody>
      </p:sp>
    </p:spTree>
    <p:extLst>
      <p:ext uri="{BB962C8B-B14F-4D97-AF65-F5344CB8AC3E}">
        <p14:creationId xmlns:p14="http://schemas.microsoft.com/office/powerpoint/2010/main" val="42598907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7B8181-CC92-4006-8314-57AC4DB4733C}" type="slidenum">
              <a:rPr lang="da-DK" smtClean="0"/>
              <a:pPr>
                <a:defRPr/>
              </a:pPr>
              <a:t>38</a:t>
            </a:fld>
            <a:endParaRPr lang="da-DK"/>
          </a:p>
        </p:txBody>
      </p:sp>
      <p:sp>
        <p:nvSpPr>
          <p:cNvPr id="7" name="Tekstfelt 6"/>
          <p:cNvSpPr txBox="1"/>
          <p:nvPr/>
        </p:nvSpPr>
        <p:spPr>
          <a:xfrm>
            <a:off x="3575720" y="2636913"/>
            <a:ext cx="4752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dirty="0"/>
              <a:t>Tak for nu</a:t>
            </a:r>
          </a:p>
          <a:p>
            <a:pPr algn="ctr"/>
            <a:endParaRPr lang="da-DK" sz="3600" dirty="0"/>
          </a:p>
          <a:p>
            <a:pPr algn="ctr"/>
            <a:r>
              <a:rPr lang="da-DK" sz="3600" dirty="0"/>
              <a:t>Spørgsmål?</a:t>
            </a:r>
          </a:p>
        </p:txBody>
      </p:sp>
    </p:spTree>
    <p:extLst>
      <p:ext uri="{BB962C8B-B14F-4D97-AF65-F5344CB8AC3E}">
        <p14:creationId xmlns:p14="http://schemas.microsoft.com/office/powerpoint/2010/main" val="24834764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En anelse statistik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/>
          <a:lstStyle/>
          <a:p>
            <a:r>
              <a:rPr lang="da-DK" dirty="0"/>
              <a:t>800 medlemmer i Fredericia (810 sidste år)</a:t>
            </a:r>
          </a:p>
          <a:p>
            <a:r>
              <a:rPr lang="da-DK" dirty="0"/>
              <a:t>Fire arrangementer</a:t>
            </a:r>
            <a:endParaRPr lang="da-DK" sz="1800" dirty="0"/>
          </a:p>
          <a:p>
            <a:r>
              <a:rPr lang="da-DK" dirty="0"/>
              <a:t>13 nyhedsbreve</a:t>
            </a:r>
          </a:p>
          <a:p>
            <a:pPr lvl="1"/>
            <a:r>
              <a:rPr lang="da-DK" dirty="0"/>
              <a:t>741 abonnenter (667 sidste år)</a:t>
            </a:r>
          </a:p>
          <a:p>
            <a:r>
              <a:rPr lang="da-DK" dirty="0"/>
              <a:t>Facebook</a:t>
            </a:r>
          </a:p>
          <a:p>
            <a:r>
              <a:rPr lang="da-DK" dirty="0"/>
              <a:t>Møder og mails</a:t>
            </a:r>
          </a:p>
          <a:p>
            <a:pPr lvl="1"/>
            <a:r>
              <a:rPr lang="da-DK" dirty="0"/>
              <a:t>7 bestyrelsesmøder</a:t>
            </a:r>
          </a:p>
          <a:p>
            <a:pPr lvl="1"/>
            <a:r>
              <a:rPr lang="da-DK" dirty="0"/>
              <a:t>4 møder med kommunen</a:t>
            </a:r>
          </a:p>
          <a:p>
            <a:pPr lvl="1"/>
            <a:r>
              <a:rPr lang="da-DK" dirty="0"/>
              <a:t>512 e-mails (1.782 sidste år) </a:t>
            </a:r>
            <a:br>
              <a:rPr lang="da-DK" dirty="0"/>
            </a:br>
            <a:r>
              <a:rPr lang="da-DK" sz="1600" dirty="0"/>
              <a:t>ekskl. min personlige mailadresse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quarter" idx="10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a-DK"/>
              <a:t>12.11.2014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pPr>
              <a:defRPr/>
            </a:pPr>
            <a:fld id="{0A95611A-4263-42CD-A06A-295F17FD725C}" type="slidenum">
              <a:rPr lang="da-DK"/>
              <a:pPr>
                <a:defRPr/>
              </a:pPr>
              <a:t>4</a:t>
            </a:fld>
            <a:endParaRPr lang="da-DK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Arbejdet i bestyrelsen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919536" y="1628801"/>
            <a:ext cx="8229600" cy="4525963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da-DK" dirty="0"/>
              <a:t>Bestyrelsen er organiseret i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400" dirty="0"/>
              <a:t>Landbrugsgruppen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400" dirty="0"/>
              <a:t>§3-gruppen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400" dirty="0"/>
              <a:t>Affaldsindsamlingsgruppen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400" dirty="0"/>
              <a:t>Nyhedsbrevs- og hjemmesidegruppen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400" dirty="0"/>
              <a:t>og ad hoc-grupper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quarter" idx="10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a-DK"/>
              <a:t>12.11.2014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pPr>
              <a:defRPr/>
            </a:pPr>
            <a:fld id="{D943DC70-58AE-4CEF-87BC-47DB0FDD40EB}" type="slidenum">
              <a:rPr lang="da-DK"/>
              <a:pPr>
                <a:defRPr/>
              </a:pPr>
              <a:t>5</a:t>
            </a:fld>
            <a:endParaRPr lang="da-DK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Lidt mere om bestyrelsen</a:t>
            </a:r>
          </a:p>
        </p:txBody>
      </p:sp>
      <p:sp>
        <p:nvSpPr>
          <p:cNvPr id="6147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Faste tiltag er:</a:t>
            </a:r>
          </a:p>
          <a:p>
            <a:pPr marL="0" indent="0">
              <a:buNone/>
            </a:pPr>
            <a:r>
              <a:rPr lang="da-DK" sz="2400" dirty="0"/>
              <a:t>Henvendelser, </a:t>
            </a:r>
            <a:br>
              <a:rPr lang="da-DK" sz="2400" dirty="0"/>
            </a:br>
            <a:r>
              <a:rPr lang="da-DK" sz="2400" dirty="0"/>
              <a:t>tilladelser, </a:t>
            </a:r>
            <a:br>
              <a:rPr lang="da-DK" sz="2400" dirty="0"/>
            </a:br>
            <a:r>
              <a:rPr lang="da-DK" sz="2400" dirty="0"/>
              <a:t>fredninger, </a:t>
            </a:r>
            <a:br>
              <a:rPr lang="da-DK" sz="2400" dirty="0"/>
            </a:br>
            <a:r>
              <a:rPr lang="da-DK" sz="2400" dirty="0"/>
              <a:t>korrespondance, </a:t>
            </a:r>
            <a:br>
              <a:rPr lang="da-DK" sz="2400" dirty="0"/>
            </a:br>
            <a:r>
              <a:rPr lang="da-DK" sz="2400" dirty="0"/>
              <a:t>læserbreve, </a:t>
            </a:r>
            <a:br>
              <a:rPr lang="da-DK" sz="2400" dirty="0"/>
            </a:br>
            <a:r>
              <a:rPr lang="da-DK" sz="2400" dirty="0"/>
              <a:t>presse, </a:t>
            </a:r>
            <a:br>
              <a:rPr lang="da-DK" sz="2400" dirty="0"/>
            </a:br>
            <a:r>
              <a:rPr lang="da-DK" sz="2400" dirty="0"/>
              <a:t>byråd/udvalg og forvaltning(er)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quarter" idx="10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pPr>
              <a:defRPr/>
            </a:pPr>
            <a:fld id="{AF79953F-2984-4CB5-B55D-8B5AC3FCF1CA}" type="slidenum">
              <a:rPr lang="da-DK"/>
              <a:pPr>
                <a:defRPr/>
              </a:pPr>
              <a:t>6</a:t>
            </a:fld>
            <a:endParaRPr lang="da-DK"/>
          </a:p>
        </p:txBody>
      </p:sp>
      <p:pic>
        <p:nvPicPr>
          <p:cNvPr id="6151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086" y="2924944"/>
            <a:ext cx="4679950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12.11.2014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40B337-987C-4EAE-A3C9-C6DB9948AC49}" type="slidenum">
              <a:rPr lang="da-DK" smtClean="0"/>
              <a:pPr>
                <a:defRPr/>
              </a:pPr>
              <a:t>7</a:t>
            </a:fld>
            <a:endParaRPr lang="da-DK"/>
          </a:p>
        </p:txBody>
      </p:sp>
      <p:sp>
        <p:nvSpPr>
          <p:cNvPr id="5" name="Pladsholder til dato 1"/>
          <p:cNvSpPr txBox="1">
            <a:spLocks/>
          </p:cNvSpPr>
          <p:nvPr/>
        </p:nvSpPr>
        <p:spPr>
          <a:xfrm>
            <a:off x="1981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da-DK"/>
              <a:t>29.10.2012</a:t>
            </a:r>
          </a:p>
        </p:txBody>
      </p:sp>
      <p:sp>
        <p:nvSpPr>
          <p:cNvPr id="6" name="Pladsholder til sidefod 2"/>
          <p:cNvSpPr txBox="1">
            <a:spLocks/>
          </p:cNvSpPr>
          <p:nvPr/>
        </p:nvSpPr>
        <p:spPr>
          <a:xfrm>
            <a:off x="4648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7" name="Pladsholder til diasnummer 3"/>
          <p:cNvSpPr txBox="1">
            <a:spLocks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1A40B337-987C-4EAE-A3C9-C6DB9948AC49}" type="slidenum">
              <a:rPr lang="da-DK"/>
              <a:pPr>
                <a:defRPr/>
              </a:pPr>
              <a:t>7</a:t>
            </a:fld>
            <a:endParaRPr lang="da-DK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a-DK"/>
              <a:t>Fredericia kommune og DN</a:t>
            </a:r>
            <a:endParaRPr lang="da-DK" dirty="0"/>
          </a:p>
        </p:txBody>
      </p:sp>
      <p:sp>
        <p:nvSpPr>
          <p:cNvPr id="9" name="Pladsholder til indhold 2"/>
          <p:cNvSpPr txBox="1">
            <a:spLocks/>
          </p:cNvSpPr>
          <p:nvPr/>
        </p:nvSpPr>
        <p:spPr>
          <a:xfrm>
            <a:off x="1945109" y="1569294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3000" dirty="0"/>
              <a:t>Møder med kommunaldirektør og Natur &amp; Miljø</a:t>
            </a:r>
          </a:p>
          <a:p>
            <a:pPr lvl="1"/>
            <a:r>
              <a:rPr lang="da-DK" sz="2600" dirty="0"/>
              <a:t>Forvaltning og udvalgsformand</a:t>
            </a:r>
          </a:p>
          <a:p>
            <a:r>
              <a:rPr lang="da-DK" sz="3000" dirty="0"/>
              <a:t>Vi arbejder på at få en fordomsfri udveksling af synspunkter, så vi gensidigt kan få gavn af hinanden</a:t>
            </a:r>
          </a:p>
          <a:p>
            <a:r>
              <a:rPr lang="da-DK" sz="3000" dirty="0"/>
              <a:t>Og det lykkes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25961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Fredericia kommune og DN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quarter" idx="10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a-DK"/>
              <a:t>12.11.2014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pPr>
              <a:defRPr/>
            </a:pPr>
            <a:fld id="{CBE4648C-F28E-46A8-AB84-BA4E4091E5D3}" type="slidenum">
              <a:rPr lang="da-DK"/>
              <a:pPr>
                <a:defRPr/>
              </a:pPr>
              <a:t>8</a:t>
            </a:fld>
            <a:endParaRPr lang="da-DK"/>
          </a:p>
        </p:txBody>
      </p:sp>
      <p:sp>
        <p:nvSpPr>
          <p:cNvPr id="7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Kyst og strand</a:t>
            </a:r>
          </a:p>
          <a:p>
            <a:r>
              <a:rPr lang="da-DK" dirty="0"/>
              <a:t>Bådebroer (kommunen)</a:t>
            </a:r>
          </a:p>
          <a:p>
            <a:r>
              <a:rPr lang="da-DK" dirty="0"/>
              <a:t>og bådehejse (kommunen og Kystdirektoratet)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Fredericia kommune og DN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quarter" idx="10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a-DK"/>
              <a:t>12.11.2014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a-DK"/>
              <a:t>DN Fredericia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pPr>
              <a:defRPr/>
            </a:pPr>
            <a:fld id="{CBE4648C-F28E-46A8-AB84-BA4E4091E5D3}" type="slidenum">
              <a:rPr lang="da-DK"/>
              <a:pPr>
                <a:defRPr/>
              </a:pPr>
              <a:t>9</a:t>
            </a:fld>
            <a:endParaRPr lang="da-DK"/>
          </a:p>
        </p:txBody>
      </p:sp>
      <p:sp>
        <p:nvSpPr>
          <p:cNvPr id="10" name="Pladsholder til indhold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664" y="1172107"/>
            <a:ext cx="9517136" cy="536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11455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DN-PP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DN-PP</Template>
  <TotalTime>2920</TotalTime>
  <Words>2014</Words>
  <Application>Microsoft Office PowerPoint</Application>
  <PresentationFormat>Widescreen</PresentationFormat>
  <Paragraphs>361</Paragraphs>
  <Slides>38</Slides>
  <Notes>26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38</vt:i4>
      </vt:variant>
    </vt:vector>
  </HeadingPairs>
  <TitlesOfParts>
    <vt:vector size="41" baseType="lpstr">
      <vt:lpstr>Arial</vt:lpstr>
      <vt:lpstr>Calibri</vt:lpstr>
      <vt:lpstr>DN-PP</vt:lpstr>
      <vt:lpstr>PowerPoint-præsentation</vt:lpstr>
      <vt:lpstr>PowerPoint-præsentation</vt:lpstr>
      <vt:lpstr>PowerPoint-præsentation</vt:lpstr>
      <vt:lpstr>En anelse statistik</vt:lpstr>
      <vt:lpstr>Arbejdet i bestyrelsen</vt:lpstr>
      <vt:lpstr>Lidt mere om bestyrelsen</vt:lpstr>
      <vt:lpstr>PowerPoint-præsentation</vt:lpstr>
      <vt:lpstr>Fredericia kommune og DN</vt:lpstr>
      <vt:lpstr>Fredericia kommune og DN</vt:lpstr>
      <vt:lpstr>PowerPoint-præsentation</vt:lpstr>
      <vt:lpstr>PowerPoint-præsentation</vt:lpstr>
      <vt:lpstr>Så gik den ikke længere</vt:lpstr>
      <vt:lpstr>PowerPoint-præsentation</vt:lpstr>
      <vt:lpstr>PowerPoint-præsentation</vt:lpstr>
      <vt:lpstr>Fredericia kommune og DN</vt:lpstr>
      <vt:lpstr>PowerPoint-præsentation</vt:lpstr>
      <vt:lpstr>Fredericia kommune og DN</vt:lpstr>
      <vt:lpstr>Fredninger og naturområder</vt:lpstr>
      <vt:lpstr>Fredninger og naturområder</vt:lpstr>
      <vt:lpstr>PowerPoint-præsentation</vt:lpstr>
      <vt:lpstr>PowerPoint-præsentation</vt:lpstr>
      <vt:lpstr>Fredninger og naturområder</vt:lpstr>
      <vt:lpstr>PowerPoint-præsentation</vt:lpstr>
      <vt:lpstr>Hyby Fælled</vt:lpstr>
      <vt:lpstr>Hyby Fælled</vt:lpstr>
      <vt:lpstr>Hyby Fælled</vt:lpstr>
      <vt:lpstr>Hyby Fælled</vt:lpstr>
      <vt:lpstr>Naturpark/Nationalpark Lillebælt</vt:lpstr>
      <vt:lpstr>PowerPoint-præsentation</vt:lpstr>
      <vt:lpstr>Presse</vt:lpstr>
      <vt:lpstr>Vores ørne fik en unge på vingerne</vt:lpstr>
      <vt:lpstr>Vandrefalkene på Skærbækværket fik unger</vt:lpstr>
      <vt:lpstr>PowerPoint-præsentation</vt:lpstr>
      <vt:lpstr>PowerPoint-præsentation</vt:lpstr>
      <vt:lpstr>Affaldsindsamling</vt:lpstr>
      <vt:lpstr>Affaldsindsamling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Årsmøde 2011</dc:title>
  <dc:creator>Karsten Enggaard</dc:creator>
  <cp:lastModifiedBy>Karsten Enggaard</cp:lastModifiedBy>
  <cp:revision>321</cp:revision>
  <dcterms:created xsi:type="dcterms:W3CDTF">2011-11-07T15:46:12Z</dcterms:created>
  <dcterms:modified xsi:type="dcterms:W3CDTF">2016-08-26T10:25:58Z</dcterms:modified>
</cp:coreProperties>
</file>